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0" r:id="rId9"/>
    <p:sldId id="269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12B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815F-D585-4617-B886-19DE0BF6D16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49544-38E9-4051-88E9-641E6B9A5BA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9544-38E9-4051-88E9-641E6B9A5BA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48-79ED-48CC-B592-332B43E1F0EA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4546-40EE-40DC-A23A-6DED10E0C222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DE6F-BA51-40FF-B814-04490CB2D089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098F-418E-4D5B-9539-63F85A426820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81FB-B065-40BB-B4BE-9DE322172472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391-4C05-48F7-A0B6-B478866BFF71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F5C4-65DA-4991-B2A8-FE4DD2F731CE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C6A0-4509-4C90-AEEC-7CF0B768BA33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29A8-0ED3-4AFE-8A27-DF79262980EA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CA2-56EC-4732-95FF-867A7094580F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E24D-F3EB-4755-8305-6CA132D97EFE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222E-3FAD-4732-83E8-E2DB4EBBB940}" type="datetime1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3C1D-D53D-4CA0-8554-0058EFEFF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>
            <a:noAutofit/>
          </a:bodyPr>
          <a:lstStyle/>
          <a:p>
            <a:r>
              <a:rPr lang="de-DE" b="1" dirty="0" smtClean="0">
                <a:latin typeface="ITC Officina Sans Book" pitchFamily="34" charset="0"/>
              </a:rPr>
              <a:t>Wer sind die Globalisierungskritiker?</a:t>
            </a:r>
            <a:br>
              <a:rPr lang="de-DE" b="1" dirty="0" smtClean="0">
                <a:latin typeface="ITC Officina Sans Book" pitchFamily="34" charset="0"/>
              </a:rPr>
            </a:br>
            <a:r>
              <a:rPr lang="de-DE" b="1" dirty="0" smtClean="0">
                <a:latin typeface="ITC Officina Sans Book" pitchFamily="34" charset="0"/>
              </a:rPr>
              <a:t>-</a:t>
            </a:r>
            <a:br>
              <a:rPr lang="de-DE" b="1" dirty="0" smtClean="0">
                <a:latin typeface="ITC Officina Sans Book" pitchFamily="34" charset="0"/>
              </a:rPr>
            </a:br>
            <a:r>
              <a:rPr lang="de-DE" b="1" dirty="0" smtClean="0">
                <a:latin typeface="ITC Officina Sans Book" pitchFamily="34" charset="0"/>
              </a:rPr>
              <a:t>Und was wollen sie?</a:t>
            </a:r>
            <a:endParaRPr lang="de-DE" b="1" dirty="0">
              <a:latin typeface="ITC Officina Sans Book" pitchFamily="34" charset="0"/>
            </a:endParaRPr>
          </a:p>
        </p:txBody>
      </p:sp>
      <p:pic>
        <p:nvPicPr>
          <p:cNvPr id="1026" name="Picture 2" descr="C:\Dokumente und Einstellungen\info\Desktop\Downloads\logo-nord-sued-rg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595376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714379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ITC Officina Sans Book" pitchFamily="34" charset="0"/>
              </a:rPr>
              <a:t>Arbeitsgruppen / Kampagnen 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215370" cy="4500594"/>
          </a:xfrm>
        </p:spPr>
        <p:txBody>
          <a:bodyPr numCol="2">
            <a:noAutofit/>
          </a:bodyPr>
          <a:lstStyle/>
          <a:p>
            <a:r>
              <a:rPr lang="de-DE" sz="2000" b="1" dirty="0" smtClean="0">
                <a:latin typeface="ITC Officina Serif Book" pitchFamily="18" charset="0"/>
              </a:rPr>
              <a:t>Welthandel und WTO</a:t>
            </a:r>
          </a:p>
          <a:p>
            <a:r>
              <a:rPr lang="de-DE" sz="2000" b="1" dirty="0" smtClean="0">
                <a:latin typeface="ITC Officina Serif Book" pitchFamily="18" charset="0"/>
              </a:rPr>
              <a:t>Finanzmärkte und Steuern</a:t>
            </a:r>
          </a:p>
          <a:p>
            <a:r>
              <a:rPr lang="de-DE" sz="2000" b="1" dirty="0" smtClean="0">
                <a:latin typeface="ITC Officina Serif Book" pitchFamily="18" charset="0"/>
              </a:rPr>
              <a:t>EKU – Energie, Klima, Umwelt</a:t>
            </a:r>
          </a:p>
          <a:p>
            <a:r>
              <a:rPr lang="de-DE" sz="2000" b="1" dirty="0" smtClean="0">
                <a:latin typeface="ITC Officina Serif Book" pitchFamily="18" charset="0"/>
              </a:rPr>
              <a:t>Lateinamerika</a:t>
            </a:r>
            <a:br>
              <a:rPr lang="de-DE" sz="2000" b="1" dirty="0" smtClean="0">
                <a:latin typeface="ITC Officina Serif Book" pitchFamily="18" charset="0"/>
              </a:rPr>
            </a:br>
            <a:r>
              <a:rPr lang="de-DE" sz="2000" b="1" dirty="0" smtClean="0">
                <a:latin typeface="ITC Officina Serif Book" pitchFamily="18" charset="0"/>
              </a:rPr>
              <a:t>AG </a:t>
            </a:r>
            <a:r>
              <a:rPr lang="de-DE" sz="2000" b="1" dirty="0" smtClean="0">
                <a:latin typeface="ITC Officina Serif Book" pitchFamily="18" charset="0"/>
              </a:rPr>
              <a:t>Globalisierung und Krieg</a:t>
            </a:r>
          </a:p>
          <a:p>
            <a:r>
              <a:rPr lang="de-DE" sz="2000" b="1" dirty="0" smtClean="0">
                <a:latin typeface="ITC Officina Serif Book" pitchFamily="18" charset="0"/>
              </a:rPr>
              <a:t>Solidarische Ökonomie</a:t>
            </a:r>
          </a:p>
          <a:p>
            <a:r>
              <a:rPr lang="de-DE" sz="2000" b="1" dirty="0" err="1" smtClean="0">
                <a:latin typeface="ITC Officina Serif Book" pitchFamily="18" charset="0"/>
              </a:rPr>
              <a:t>ArbeitFAIRteilen</a:t>
            </a:r>
            <a:endParaRPr lang="de-DE" sz="2000" b="1" dirty="0" smtClean="0">
              <a:latin typeface="ITC Officina Serif Book" pitchFamily="18" charset="0"/>
            </a:endParaRPr>
          </a:p>
          <a:p>
            <a:r>
              <a:rPr lang="de-DE" sz="2000" b="1" dirty="0" smtClean="0">
                <a:latin typeface="ITC Officina Serif Book" pitchFamily="18" charset="0"/>
              </a:rPr>
              <a:t>EU-AG</a:t>
            </a:r>
            <a:endParaRPr lang="de-DE" sz="2000" b="1" dirty="0" smtClean="0">
              <a:latin typeface="ITC Officina Serif Book" pitchFamily="18" charset="0"/>
            </a:endParaRPr>
          </a:p>
          <a:p>
            <a:r>
              <a:rPr lang="de-DE" sz="2000" b="1" dirty="0" smtClean="0">
                <a:latin typeface="ITC Officina Serif Book" pitchFamily="18" charset="0"/>
              </a:rPr>
              <a:t>AG-Gender</a:t>
            </a:r>
          </a:p>
          <a:p>
            <a:r>
              <a:rPr lang="de-DE" sz="2000" b="1" dirty="0" err="1" smtClean="0">
                <a:latin typeface="ITC Officina Serif Book" pitchFamily="18" charset="0"/>
              </a:rPr>
              <a:t>Feministattac</a:t>
            </a:r>
            <a:endParaRPr lang="de-DE" sz="2000" b="1" dirty="0" smtClean="0">
              <a:latin typeface="ITC Officina Serif Book" pitchFamily="18" charset="0"/>
            </a:endParaRPr>
          </a:p>
          <a:p>
            <a:r>
              <a:rPr lang="de-DE" sz="2000" b="1" dirty="0" smtClean="0">
                <a:latin typeface="ITC Officina Serif Book" pitchFamily="18" charset="0"/>
              </a:rPr>
              <a:t>Soziale Sicherungssysteme</a:t>
            </a:r>
          </a:p>
          <a:p>
            <a:r>
              <a:rPr lang="de-DE" sz="2000" b="1" dirty="0" smtClean="0">
                <a:latin typeface="ITC Officina Serif Book" pitchFamily="18" charset="0"/>
              </a:rPr>
              <a:t>…</a:t>
            </a:r>
            <a:endParaRPr lang="de-DE" sz="2000" b="1" dirty="0" smtClean="0">
              <a:latin typeface="ITC Officina Serif Book" pitchFamily="18" charset="0"/>
            </a:endParaRPr>
          </a:p>
          <a:p>
            <a:r>
              <a:rPr lang="de-DE" sz="2000" b="1" i="1" dirty="0" smtClean="0">
                <a:latin typeface="ITC Officina Serif Book" pitchFamily="18" charset="0"/>
              </a:rPr>
              <a:t>„Das Casino schließen!“</a:t>
            </a:r>
          </a:p>
          <a:p>
            <a:r>
              <a:rPr lang="de-DE" sz="2000" b="1" i="1" dirty="0" smtClean="0">
                <a:latin typeface="ITC Officina Serif Book" pitchFamily="18" charset="0"/>
              </a:rPr>
              <a:t>„PPP-Irrweg“</a:t>
            </a:r>
          </a:p>
          <a:p>
            <a:r>
              <a:rPr lang="de-DE" sz="2000" b="1" i="1" dirty="0" smtClean="0">
                <a:latin typeface="ITC Officina Serif Book" pitchFamily="18" charset="0"/>
              </a:rPr>
              <a:t>„Wir zahlen nicht für eure Krise!“</a:t>
            </a:r>
          </a:p>
          <a:p>
            <a:r>
              <a:rPr lang="de-DE" sz="2000" b="1" i="1" dirty="0" smtClean="0">
                <a:latin typeface="ITC Officina Serif Book" pitchFamily="18" charset="0"/>
              </a:rPr>
              <a:t>„Betriebe in Belegschaftshand“</a:t>
            </a:r>
          </a:p>
          <a:p>
            <a:r>
              <a:rPr lang="de-DE" sz="2000" b="1" dirty="0" smtClean="0">
                <a:latin typeface="ITC Officina Serif Book" pitchFamily="18" charset="0"/>
              </a:rPr>
              <a:t>…</a:t>
            </a:r>
            <a:endParaRPr lang="de-DE" sz="2000" b="1" dirty="0">
              <a:latin typeface="ITC Officina Serif Book" pitchFamily="18" charset="0"/>
            </a:endParaRPr>
          </a:p>
        </p:txBody>
      </p:sp>
      <p:pic>
        <p:nvPicPr>
          <p:cNvPr id="5123" name="Picture 3" descr="X:\Medien\Fotos\2008\08 04 29 Deutsche Bank Aktion (Jutta, Kay)\080429 Deutsche Bank Ak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785817"/>
          </a:xfrm>
        </p:spPr>
        <p:txBody>
          <a:bodyPr>
            <a:noAutofit/>
          </a:bodyPr>
          <a:lstStyle/>
          <a:p>
            <a:r>
              <a:rPr lang="de-DE" sz="2800" dirty="0" err="1" smtClean="0">
                <a:latin typeface="ITC Officina Sans Book" pitchFamily="34" charset="0"/>
              </a:rPr>
              <a:t>Attac</a:t>
            </a:r>
            <a:r>
              <a:rPr lang="de-DE" sz="2800" dirty="0" smtClean="0">
                <a:latin typeface="ITC Officina Sans Book" pitchFamily="34" charset="0"/>
              </a:rPr>
              <a:t> – Grundkonsens</a:t>
            </a:r>
            <a:br>
              <a:rPr lang="de-DE" sz="2800" dirty="0" smtClean="0">
                <a:latin typeface="ITC Officina Sans Book" pitchFamily="34" charset="0"/>
              </a:rPr>
            </a:br>
            <a:r>
              <a:rPr lang="de-DE" sz="2800" dirty="0" smtClean="0">
                <a:latin typeface="ITC Officina Sans Book" pitchFamily="34" charset="0"/>
              </a:rPr>
              <a:t>Ein Auszug</a:t>
            </a:r>
            <a:endParaRPr lang="de-DE" sz="2800" dirty="0">
              <a:latin typeface="ITC Officina Sans Boo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215370" cy="4572032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endParaRPr lang="de-DE" sz="1200" b="1" dirty="0" smtClean="0">
              <a:latin typeface="ITC Officina Serif Book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1400" b="1" dirty="0" smtClean="0">
                <a:latin typeface="ITC Officina Serif Book" pitchFamily="18" charset="0"/>
              </a:rPr>
              <a:t>Finanzmärkte müssen unter demokratisch Kontrolle</a:t>
            </a:r>
          </a:p>
          <a:p>
            <a:pPr algn="l">
              <a:buFont typeface="Wingdings" pitchFamily="2" charset="2"/>
              <a:buChar char="Ø"/>
            </a:pPr>
            <a:r>
              <a:rPr lang="de-DE" sz="1400" b="1" dirty="0" smtClean="0">
                <a:latin typeface="ITC Officina Serif Book" pitchFamily="18" charset="0"/>
              </a:rPr>
              <a:t>Finanzarchitektur zum Wohl der Menschen und der Umwelt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Einführen einer Finanztransaktionssteuer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Verbot von </a:t>
            </a:r>
            <a:r>
              <a:rPr lang="de-DE" sz="1200" b="1" dirty="0" err="1" smtClean="0">
                <a:latin typeface="ITC Officina Serif Book" pitchFamily="18" charset="0"/>
              </a:rPr>
              <a:t>Hedgefonds</a:t>
            </a:r>
            <a:endParaRPr lang="de-DE" sz="1200" b="1" dirty="0" smtClean="0">
              <a:latin typeface="ITC Officina Serif Book" pitchFamily="18" charset="0"/>
            </a:endParaRP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Sonderabgabe auf große Vermögen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Schließen aller Steueroasen</a:t>
            </a:r>
          </a:p>
          <a:p>
            <a:pPr algn="l"/>
            <a:endParaRPr lang="de-DE" sz="1200" b="1" dirty="0" smtClean="0">
              <a:latin typeface="ITC Officina Serif Book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1400" b="1" dirty="0" smtClean="0">
                <a:latin typeface="ITC Officina Serif Book" pitchFamily="18" charset="0"/>
              </a:rPr>
              <a:t>Lösung der Schuldenkrise und nachhaltige Entwicklung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Ende der neoliberalen Strukturanpassung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Welthandelsordnung, die den Interessen der Entwicklungsländer, sozial Benachteiligten und der Umwelt Vorrang einräumt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Internationale Institutionen, die diesem Zielen dienen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Illegitime Schulden streichen und faire Insolvenzverfahren</a:t>
            </a:r>
          </a:p>
          <a:p>
            <a:pPr algn="l"/>
            <a:endParaRPr lang="de-DE" sz="1200" b="1" dirty="0" smtClean="0">
              <a:latin typeface="ITC Officina Serif Book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1400" b="1" dirty="0" smtClean="0">
                <a:latin typeface="ITC Officina Serif Book" pitchFamily="18" charset="0"/>
              </a:rPr>
              <a:t>Frieden lässt sich nicht mit militärischen Mitteln schaffen</a:t>
            </a:r>
          </a:p>
          <a:p>
            <a:pPr algn="l">
              <a:buFont typeface="Wingdings" pitchFamily="2" charset="2"/>
              <a:buChar char="Ø"/>
            </a:pPr>
            <a:endParaRPr lang="de-DE" sz="1400" b="1" dirty="0" smtClean="0">
              <a:latin typeface="ITC Officina Serif Book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1400" b="1" dirty="0" smtClean="0">
                <a:latin typeface="ITC Officina Serif Book" pitchFamily="18" charset="0"/>
              </a:rPr>
              <a:t>Europa demokratisieren und sozial gestalten</a:t>
            </a:r>
          </a:p>
          <a:p>
            <a:pPr marL="536575" indent="-182563" algn="l">
              <a:buFont typeface="Arial" pitchFamily="34" charset="0"/>
              <a:buChar char="•"/>
            </a:pPr>
            <a:r>
              <a:rPr lang="de-DE" sz="1200" b="1" dirty="0" smtClean="0">
                <a:latin typeface="ITC Officina Serif Book" pitchFamily="18" charset="0"/>
              </a:rPr>
              <a:t>Wirtschaftsdemokratie und ökonomische Teilhaberechte müssen auf allen Ebenen verstärkt</a:t>
            </a:r>
          </a:p>
          <a:p>
            <a:pPr marL="536575" indent="-182563" algn="l"/>
            <a:r>
              <a:rPr lang="de-DE" sz="1200" b="1" dirty="0" smtClean="0">
                <a:latin typeface="ITC Officina Serif Book" pitchFamily="18" charset="0"/>
              </a:rPr>
              <a:t>	werden.</a:t>
            </a:r>
          </a:p>
          <a:p>
            <a:pPr algn="l"/>
            <a:endParaRPr lang="de-DE" sz="1200" b="1" dirty="0" smtClean="0">
              <a:latin typeface="ITC Officina Serif Book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de-DE" sz="1600" b="1" dirty="0" smtClean="0">
              <a:latin typeface="ITC Officina Serif Book" pitchFamily="18" charset="0"/>
            </a:endParaRPr>
          </a:p>
          <a:p>
            <a:pPr marL="354013" algn="l"/>
            <a:endParaRPr lang="de-DE" sz="1600" b="1" dirty="0" smtClean="0">
              <a:latin typeface="ITC Officina Serif Book" pitchFamily="18" charset="0"/>
            </a:endParaRPr>
          </a:p>
          <a:p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64294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Engagement bei </a:t>
            </a:r>
            <a:r>
              <a:rPr lang="de-DE" dirty="0" err="1" smtClean="0"/>
              <a:t>Attac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286808" cy="4714908"/>
          </a:xfrm>
        </p:spPr>
        <p:txBody>
          <a:bodyPr numCol="2">
            <a:noAutofit/>
          </a:bodyPr>
          <a:lstStyle/>
          <a:p>
            <a:pPr marL="514350" indent="-514350" algn="l"/>
            <a:r>
              <a:rPr lang="de-DE" sz="1500" dirty="0" smtClean="0">
                <a:latin typeface="ITC Officina Serif Book" pitchFamily="18" charset="0"/>
              </a:rPr>
              <a:t>1) Der Einstieg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Liste für Post- und Email-Rundbriefe und Infomaterial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Sich informieren:</a:t>
            </a:r>
          </a:p>
          <a:p>
            <a:pPr marL="985838" indent="-263525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Webseite: www.attac.de</a:t>
            </a:r>
          </a:p>
          <a:p>
            <a:pPr marL="985838" indent="-263525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Lesen, lesen, lesen.</a:t>
            </a:r>
          </a:p>
          <a:p>
            <a:pPr marL="985838" indent="-263525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Mit </a:t>
            </a:r>
            <a:r>
              <a:rPr lang="de-DE" sz="1500" dirty="0" err="1" smtClean="0">
                <a:latin typeface="ITC Officina Serif Book" pitchFamily="18" charset="0"/>
              </a:rPr>
              <a:t>FreundInnen</a:t>
            </a:r>
            <a:r>
              <a:rPr lang="de-DE" sz="1500" dirty="0" smtClean="0">
                <a:latin typeface="ITC Officina Serif Book" pitchFamily="18" charset="0"/>
              </a:rPr>
              <a:t> und Bekannten sprechen.</a:t>
            </a:r>
          </a:p>
          <a:p>
            <a:pPr marL="985838" indent="-263525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An (Bildungs-) Veranstaltungen teilnehmen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de-DE" sz="1500" dirty="0" smtClean="0">
              <a:latin typeface="ITC Officina Serif Book" pitchFamily="18" charset="0"/>
            </a:endParaRPr>
          </a:p>
          <a:p>
            <a:pPr marL="514350" indent="-514350" algn="l"/>
            <a:r>
              <a:rPr lang="de-DE" sz="1500" dirty="0" smtClean="0">
                <a:latin typeface="ITC Officina Serif Book" pitchFamily="18" charset="0"/>
              </a:rPr>
              <a:t>2) In Gruppen vor Ort mitarbeiten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Infrastruktur aufbauen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Andere Informieren</a:t>
            </a:r>
          </a:p>
          <a:p>
            <a:pPr marL="987425" indent="-265113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Organisieren von Veranstaltungen</a:t>
            </a:r>
          </a:p>
          <a:p>
            <a:pPr marL="987425" indent="-265113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Info-Tische und Pressearbeit</a:t>
            </a:r>
          </a:p>
          <a:p>
            <a:pPr marL="514350" indent="-514350" algn="l"/>
            <a:r>
              <a:rPr lang="de-DE" sz="1500" dirty="0" smtClean="0">
                <a:latin typeface="ITC Officina Serif Book" pitchFamily="18" charset="0"/>
              </a:rPr>
              <a:t>3) Finanzielle Unterstützung und Mitglied werden</a:t>
            </a:r>
          </a:p>
          <a:p>
            <a:pPr marL="514350" indent="-514350" algn="l"/>
            <a:r>
              <a:rPr lang="de-DE" sz="1500" dirty="0" smtClean="0">
                <a:latin typeface="ITC Officina Serif Book" pitchFamily="18" charset="0"/>
              </a:rPr>
              <a:t>4) Kampagnenarbeit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Kreative Aktionen (Theater, „Ziviler Ungehorsam“,…)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Beteiligung an überregionalen Aktionen und Events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de-DE" sz="1500" dirty="0" smtClean="0">
                <a:latin typeface="ITC Officina Serif Book" pitchFamily="18" charset="0"/>
              </a:rPr>
              <a:t>Beteiligung an bundesweiten AGs</a:t>
            </a:r>
          </a:p>
          <a:p>
            <a:pPr marL="514350" indent="-514350" algn="l"/>
            <a:endParaRPr lang="de-DE" sz="1400" dirty="0" smtClean="0">
              <a:latin typeface="ITC Officina Serif Book" pitchFamily="18" charset="0"/>
            </a:endParaRPr>
          </a:p>
          <a:p>
            <a:pPr marL="514350" indent="-514350" algn="l"/>
            <a:endParaRPr lang="de-DE" sz="1400" dirty="0" smtClean="0">
              <a:latin typeface="ITC Officina Serif Book" pitchFamily="18" charset="0"/>
            </a:endParaRPr>
          </a:p>
          <a:p>
            <a:pPr marL="514350" indent="-514350" algn="l"/>
            <a:endParaRPr lang="de-DE" sz="1400" b="1" dirty="0" smtClean="0"/>
          </a:p>
        </p:txBody>
      </p:sp>
      <p:pic>
        <p:nvPicPr>
          <p:cNvPr id="6147" name="Picture 3" descr="X:\Auszubis_Praktis\Kati\Fotos Jahrbuch\G8 Heiligendamm 07\XMedienFotos2007G8-Gipfelproteste\Kai Horstmann-AttacAktion - G8 - 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286280" cy="286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642941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 - Termine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8072494" cy="4495816"/>
          </a:xfrm>
        </p:spPr>
        <p:txBody>
          <a:bodyPr>
            <a:noAutofit/>
          </a:bodyPr>
          <a:lstStyle/>
          <a:p>
            <a:r>
              <a:rPr lang="de-DE" b="1" dirty="0" smtClean="0">
                <a:latin typeface="ITC Officina Serif Book" pitchFamily="18" charset="0"/>
              </a:rPr>
              <a:t>Bitte eure Termine eintragen!</a:t>
            </a:r>
            <a:endParaRPr lang="de-DE" b="1" dirty="0"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857255"/>
          </a:xfrm>
        </p:spPr>
        <p:txBody>
          <a:bodyPr/>
          <a:lstStyle/>
          <a:p>
            <a:r>
              <a:rPr lang="de-DE" dirty="0" smtClean="0">
                <a:latin typeface="ITC Officina Sans Book" pitchFamily="34" charset="0"/>
              </a:rPr>
              <a:t>Unsere </a:t>
            </a:r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-Gruppe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15370" cy="4357718"/>
          </a:xfrm>
        </p:spPr>
        <p:txBody>
          <a:bodyPr>
            <a:noAutofit/>
          </a:bodyPr>
          <a:lstStyle/>
          <a:p>
            <a:r>
              <a:rPr lang="de-DE" b="1" dirty="0" smtClean="0">
                <a:latin typeface="ITC Officina Serif Book" pitchFamily="18" charset="0"/>
              </a:rPr>
              <a:t>Bitte euren Ansprechpartner usw. eintragen!</a:t>
            </a:r>
            <a:endParaRPr lang="de-DE" b="1" dirty="0"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5000636"/>
            <a:ext cx="8143932" cy="107157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ITC Officina Serif Book" pitchFamily="18" charset="0"/>
              </a:rPr>
              <a:t>"Globalisierung geht ganz anders – Menschen und Natur vor Profit!" </a:t>
            </a:r>
            <a:br>
              <a:rPr lang="de-DE" b="1" dirty="0" smtClean="0">
                <a:latin typeface="ITC Officina Serif Book" pitchFamily="18" charset="0"/>
              </a:rPr>
            </a:br>
            <a:endParaRPr lang="de-DE" dirty="0">
              <a:latin typeface="ITC Officina Serif Book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358246" cy="3071834"/>
          </a:xfrm>
        </p:spPr>
        <p:txBody>
          <a:bodyPr>
            <a:noAutofit/>
          </a:bodyPr>
          <a:lstStyle/>
          <a:p>
            <a:pPr algn="just"/>
            <a:r>
              <a:rPr lang="de-DE" sz="2800" b="1" dirty="0" smtClean="0">
                <a:latin typeface="ITC Officina Serif Book" pitchFamily="18" charset="0"/>
              </a:rPr>
              <a:t>Klimawandel?!			   Millionen hungern?!</a:t>
            </a:r>
          </a:p>
          <a:p>
            <a:pPr algn="just"/>
            <a:r>
              <a:rPr lang="de-DE" sz="2800" b="1" dirty="0" smtClean="0">
                <a:latin typeface="ITC Officina Serif Book" pitchFamily="18" charset="0"/>
              </a:rPr>
              <a:t>Massenentlassungen</a:t>
            </a:r>
            <a:br>
              <a:rPr lang="de-DE" sz="2800" b="1" dirty="0" smtClean="0">
                <a:latin typeface="ITC Officina Serif Book" pitchFamily="18" charset="0"/>
              </a:rPr>
            </a:br>
            <a:r>
              <a:rPr lang="de-DE" sz="2800" b="1" dirty="0" smtClean="0">
                <a:latin typeface="ITC Officina Serif Book" pitchFamily="18" charset="0"/>
              </a:rPr>
              <a:t>			trotz Rekordgewinnen?!</a:t>
            </a:r>
          </a:p>
          <a:p>
            <a:pPr algn="l"/>
            <a:r>
              <a:rPr lang="de-DE" sz="2800" b="1" dirty="0" smtClean="0">
                <a:latin typeface="ITC Officina Serif Book" pitchFamily="18" charset="0"/>
              </a:rPr>
              <a:t>Privatisierung von</a:t>
            </a:r>
            <a:br>
              <a:rPr lang="de-DE" sz="2800" b="1" dirty="0" smtClean="0">
                <a:latin typeface="ITC Officina Serif Book" pitchFamily="18" charset="0"/>
              </a:rPr>
            </a:br>
            <a:r>
              <a:rPr lang="de-DE" sz="2800" b="1" dirty="0" smtClean="0">
                <a:latin typeface="ITC Officina Serif Book" pitchFamily="18" charset="0"/>
              </a:rPr>
              <a:t>Bildung und Vorsorge?!</a:t>
            </a:r>
          </a:p>
          <a:p>
            <a:pPr algn="r"/>
            <a:r>
              <a:rPr lang="de-DE" sz="2800" b="1" dirty="0" smtClean="0">
                <a:latin typeface="ITC Officina Serif Book" pitchFamily="18" charset="0"/>
              </a:rPr>
              <a:t>		Wer arm ist, wird ärmer.</a:t>
            </a:r>
            <a:br>
              <a:rPr lang="de-DE" sz="2800" b="1" dirty="0" smtClean="0">
                <a:latin typeface="ITC Officina Serif Book" pitchFamily="18" charset="0"/>
              </a:rPr>
            </a:br>
            <a:r>
              <a:rPr lang="de-DE" sz="2800" b="1" dirty="0" smtClean="0">
                <a:latin typeface="ITC Officina Serif Book" pitchFamily="18" charset="0"/>
              </a:rPr>
              <a:t> Wer reich ist, wird reicher?!</a:t>
            </a:r>
          </a:p>
          <a:p>
            <a:pPr algn="l"/>
            <a:r>
              <a:rPr lang="de-DE" sz="2800" b="1" dirty="0" smtClean="0">
                <a:latin typeface="ITC Officina Serif Book" pitchFamily="18" charset="0"/>
              </a:rPr>
              <a:t>Kriege um Rohstoffe?! </a:t>
            </a:r>
            <a:endParaRPr lang="de-DE" sz="2800" b="1" dirty="0"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642941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 Deutschland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072494" cy="464347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 Gegründet am 22.01.2000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>
                <a:latin typeface="ITC Officina Serif Book" pitchFamily="18" charset="0"/>
              </a:rPr>
              <a:t> </a:t>
            </a:r>
            <a:r>
              <a:rPr lang="de-DE" sz="2000" b="1" dirty="0" smtClean="0">
                <a:latin typeface="ITC Officina Serif Book" pitchFamily="18" charset="0"/>
              </a:rPr>
              <a:t>Konsensprinzip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>
                <a:latin typeface="ITC Officina Serif Book" pitchFamily="18" charset="0"/>
              </a:rPr>
              <a:t> </a:t>
            </a:r>
            <a:r>
              <a:rPr lang="de-DE" sz="2000" b="1" dirty="0" smtClean="0">
                <a:latin typeface="ITC Officina Serif Book" pitchFamily="18" charset="0"/>
              </a:rPr>
              <a:t>Mitglieder: Privatpersonen &amp; Organisationen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 Bundesweite Arbeitsschwerpunkte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 Wissenschaftlicher Beirat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 ÜbersetzerInnenteam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 Bundesbüro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b="1" dirty="0">
                <a:latin typeface="ITC Officina Serif Book" pitchFamily="18" charset="0"/>
              </a:rPr>
              <a:t> </a:t>
            </a:r>
            <a:r>
              <a:rPr lang="de-DE" sz="2000" b="1" dirty="0" smtClean="0">
                <a:latin typeface="ITC Officina Serif Book" pitchFamily="18" charset="0"/>
              </a:rPr>
              <a:t>Internet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428596" y="4572008"/>
            <a:ext cx="4500594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www.attac.de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www.attac-netzwerk.de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X:\Medien\Fotos\2008\08 10 27 Banneraktion in Frankfurter Börse (Sami Atwa)\D3H_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371021" cy="2243123"/>
          </a:xfrm>
          <a:prstGeom prst="rect">
            <a:avLst/>
          </a:prstGeom>
          <a:noFill/>
        </p:spPr>
      </p:pic>
      <p:pic>
        <p:nvPicPr>
          <p:cNvPr id="4098" name="Picture 2" descr="X:\Medien\Fotos\2009\09 09 24 G20-Protestaktion Kapital an die Kette, Frankfurt (Kay)\Ausgewählte Fotos\Euro und Banner Totale Front IMG_5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7"/>
            <a:ext cx="171451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642941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ITC Officina Sans Book" pitchFamily="34" charset="0"/>
              </a:rPr>
              <a:t>Wer trägt </a:t>
            </a:r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 in Deutschland?</a:t>
            </a:r>
            <a:endParaRPr lang="de-DE" dirty="0">
              <a:latin typeface="ITC Officina Sans Book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57158" y="1714488"/>
          <a:ext cx="8286810" cy="4297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3000396"/>
                <a:gridCol w="2524144"/>
                <a:gridCol w="2762270"/>
              </a:tblGrid>
              <a:tr h="14287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</a:tr>
              <a:tr h="957269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ITC Officina Serif Book" pitchFamily="18" charset="0"/>
                        </a:rPr>
                        <a:t>Gewerkschaften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Ver.di, GEW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DGB Jugend, DGB Saar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Untergliederungen der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Gewerkschaften</a:t>
                      </a:r>
                    </a:p>
                    <a:p>
                      <a:endParaRPr lang="de-DE" sz="140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="1" dirty="0" smtClean="0">
                          <a:latin typeface="ITC Officina Serif Book" pitchFamily="18" charset="0"/>
                        </a:rPr>
                        <a:t>Kirchen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Pax-Christi – Deutsche Sektion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Reformierter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Bund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Kairos Europa,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missio</a:t>
                      </a:r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Ökumenische Netzwerke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Pro Ökumene</a:t>
                      </a:r>
                    </a:p>
                    <a:p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="1" baseline="0" dirty="0" smtClean="0">
                          <a:latin typeface="ITC Officina Serif Book" pitchFamily="18" charset="0"/>
                        </a:rPr>
                        <a:t>Wirtschaft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Oswald v. Nell-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Breuning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-Institut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Kritische Aktionäre/Innen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ITC Officina Serif Book" pitchFamily="18" charset="0"/>
                        </a:rPr>
                        <a:t>Erwerbslosen- und soziale Initiativen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Euromärsche</a:t>
                      </a:r>
                    </a:p>
                    <a:p>
                      <a:r>
                        <a:rPr lang="de-DE" sz="1400" dirty="0" err="1" smtClean="0">
                          <a:latin typeface="ITC Officina Serif Book" pitchFamily="18" charset="0"/>
                        </a:rPr>
                        <a:t>terre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des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hommes</a:t>
                      </a:r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Pro Asyl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IPPNW</a:t>
                      </a:r>
                    </a:p>
                    <a:p>
                      <a:endParaRPr lang="de-DE" sz="140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="1" dirty="0" smtClean="0">
                          <a:latin typeface="ITC Officina Serif Book" pitchFamily="18" charset="0"/>
                        </a:rPr>
                        <a:t>Umweltorganisationen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BUND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/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Friends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of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the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Earth Germany</a:t>
                      </a:r>
                    </a:p>
                    <a:p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BUNDjugend</a:t>
                      </a:r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Naturfreunde und –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jugend</a:t>
                      </a:r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="1" baseline="0" dirty="0" smtClean="0">
                          <a:latin typeface="ITC Officina Serif Book" pitchFamily="18" charset="0"/>
                        </a:rPr>
                        <a:t>Privatpersonen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Hagen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Rether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, Bela B., Ute Scheub, Andrea </a:t>
                      </a:r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Nahles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, Günter Grass …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</a:t>
                      </a:r>
                      <a:endParaRPr lang="de-DE" sz="1400" dirty="0">
                        <a:latin typeface="ITC Officina Serif Book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ITC Officina Serif Book" pitchFamily="18" charset="0"/>
                        </a:rPr>
                        <a:t>Entwicklungsorganisationen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Weltwirtschaft, Ökologie und Entwicklung (WEED)</a:t>
                      </a:r>
                    </a:p>
                    <a:p>
                      <a:r>
                        <a:rPr lang="de-DE" sz="1400" dirty="0" smtClean="0">
                          <a:latin typeface="ITC Officina Serif Book" pitchFamily="18" charset="0"/>
                        </a:rPr>
                        <a:t>Informationsstelle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Lateinamerika (ILA)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Südwind-Institut</a:t>
                      </a:r>
                    </a:p>
                    <a:p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medico</a:t>
                      </a:r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 international</a:t>
                      </a:r>
                    </a:p>
                    <a:p>
                      <a:r>
                        <a:rPr lang="de-DE" sz="1400" baseline="0" dirty="0" err="1" smtClean="0">
                          <a:latin typeface="ITC Officina Serif Book" pitchFamily="18" charset="0"/>
                        </a:rPr>
                        <a:t>Germanwatch</a:t>
                      </a:r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400" b="1" baseline="0" dirty="0" smtClean="0">
                          <a:latin typeface="ITC Officina Serif Book" pitchFamily="18" charset="0"/>
                        </a:rPr>
                        <a:t>Politik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[solid]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Memorandum Gruppe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Antifaschistischer Bund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Grüne Jugend</a:t>
                      </a:r>
                    </a:p>
                    <a:p>
                      <a:r>
                        <a:rPr lang="de-DE" sz="1400" baseline="0" dirty="0" smtClean="0">
                          <a:latin typeface="ITC Officina Serif Book" pitchFamily="18" charset="0"/>
                        </a:rPr>
                        <a:t>Jusos</a:t>
                      </a:r>
                    </a:p>
                    <a:p>
                      <a:endParaRPr lang="de-DE" sz="1400" baseline="0" dirty="0" smtClean="0">
                        <a:latin typeface="ITC Officina Serif Book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215370" cy="785818"/>
          </a:xfrm>
        </p:spPr>
        <p:txBody>
          <a:bodyPr>
            <a:noAutofit/>
          </a:bodyPr>
          <a:lstStyle/>
          <a:p>
            <a:pPr algn="l"/>
            <a:r>
              <a:rPr lang="de-DE" sz="2400" b="1" dirty="0" smtClean="0">
                <a:latin typeface="ITC Officina Serif Book" pitchFamily="18" charset="0"/>
              </a:rPr>
              <a:t>Ca. 22.300 Privatpersonen</a:t>
            </a:r>
          </a:p>
          <a:p>
            <a:pPr algn="l"/>
            <a:r>
              <a:rPr lang="de-DE" sz="2400" b="1" dirty="0" smtClean="0">
                <a:latin typeface="ITC Officina Serif Book" pitchFamily="18" charset="0"/>
              </a:rPr>
              <a:t>Ca. 240 Mitgliedsorganisationen</a:t>
            </a:r>
            <a:endParaRPr lang="de-DE" sz="2400" b="1" dirty="0"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642941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 International</a:t>
            </a:r>
            <a:endParaRPr lang="de-DE" dirty="0">
              <a:latin typeface="ITC Officina Sans Book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571472" y="714356"/>
          <a:ext cx="8072494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857388"/>
                <a:gridCol w="2286016"/>
                <a:gridCol w="2286016"/>
              </a:tblGrid>
              <a:tr h="142876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1400"/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2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ITC Officina Serif Book" pitchFamily="18" charset="0"/>
                        </a:rPr>
                        <a:t>Europa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Belgien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Dänemark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Deutschland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Finnland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Frankreich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Griechenland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ITC Officina Serif Book" pitchFamily="18" charset="0"/>
                        </a:rPr>
                        <a:t>Italien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ITC Officina Serif Book" pitchFamily="18" charset="0"/>
                        </a:rPr>
                        <a:t>Niederlande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Norwegen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Österreich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Polen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Portugal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Island</a:t>
                      </a:r>
                    </a:p>
                    <a:p>
                      <a:endParaRPr lang="de-DE" sz="1800" dirty="0" smtClean="0">
                        <a:latin typeface="ITC Officina Serif Book" pitchFamily="18" charset="0"/>
                      </a:endParaRPr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Ungarn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Schweden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Spanien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Schweiz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Luxemburg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Jersey</a:t>
                      </a:r>
                      <a:br>
                        <a:rPr lang="de-DE" sz="1800" dirty="0" smtClean="0">
                          <a:latin typeface="ITC Officina Serif Book" pitchFamily="18" charset="0"/>
                        </a:rPr>
                      </a:br>
                      <a:endParaRPr lang="de-DE" sz="1800" dirty="0" smtClean="0">
                        <a:latin typeface="ITC Officina Serif Book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ITC Officina Serif Book" pitchFamily="18" charset="0"/>
                        </a:rPr>
                        <a:t>Asien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Japan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Libanon</a:t>
                      </a:r>
                    </a:p>
                    <a:p>
                      <a:endParaRPr lang="de-DE" sz="1800" dirty="0" smtClean="0">
                        <a:latin typeface="ITC Officina Serif Book" pitchFamily="18" charset="0"/>
                      </a:endParaRPr>
                    </a:p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ITC Officina Serif Book" pitchFamily="18" charset="0"/>
                        </a:rPr>
                        <a:t>Australien</a:t>
                      </a:r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ITC Officina Serif Book" pitchFamily="18" charset="0"/>
                        </a:rPr>
                        <a:t>Afrika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Marokko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Tunesien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Togo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Elfenbeinküste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Gabun</a:t>
                      </a:r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ITC Officina Serif Book" pitchFamily="18" charset="0"/>
                        </a:rPr>
                        <a:t>Amerika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Argentinien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Chile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Quebec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Uruguay</a:t>
                      </a:r>
                    </a:p>
                    <a:p>
                      <a:r>
                        <a:rPr lang="de-DE" sz="1800" dirty="0" smtClean="0">
                          <a:latin typeface="ITC Officina Serif Book" pitchFamily="18" charset="0"/>
                        </a:rPr>
                        <a:t>Peru</a:t>
                      </a:r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/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1">
                        <a:tint val="75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28596" y="5072074"/>
            <a:ext cx="3000396" cy="642942"/>
          </a:xfrm>
        </p:spPr>
        <p:txBody>
          <a:bodyPr>
            <a:noAutofit/>
          </a:bodyPr>
          <a:lstStyle/>
          <a:p>
            <a:r>
              <a:rPr lang="de-DE" b="1" dirty="0" smtClean="0">
                <a:latin typeface="ITC Officina Serif Book" pitchFamily="18" charset="0"/>
              </a:rPr>
              <a:t>www.attac.org</a:t>
            </a:r>
            <a:endParaRPr lang="de-DE" b="1" dirty="0">
              <a:latin typeface="ITC Officina Serif Book" pitchFamily="18" charset="0"/>
            </a:endParaRPr>
          </a:p>
        </p:txBody>
      </p:sp>
      <p:pic>
        <p:nvPicPr>
          <p:cNvPr id="7" name="Grafik 6" descr="Demo_Weltkugel_-_2002_Hennig_Karsten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496"/>
            <a:ext cx="5000660" cy="283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642941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latin typeface="ITC Officina Sans Book" pitchFamily="34" charset="0"/>
              </a:rPr>
              <a:t>Attac</a:t>
            </a:r>
            <a:r>
              <a:rPr lang="de-DE" dirty="0">
                <a:latin typeface="ITC Officina Sans Book" pitchFamily="34" charset="0"/>
              </a:rPr>
              <a:t/>
            </a:r>
            <a:br>
              <a:rPr lang="de-DE" dirty="0">
                <a:latin typeface="ITC Officina Sans Book" pitchFamily="34" charset="0"/>
              </a:rPr>
            </a:br>
            <a:r>
              <a:rPr lang="de-DE" dirty="0" smtClean="0">
                <a:latin typeface="ITC Officina Sans Book" pitchFamily="34" charset="0"/>
              </a:rPr>
              <a:t>Regionalgruppen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3714776" cy="3929090"/>
          </a:xfrm>
        </p:spPr>
        <p:txBody>
          <a:bodyPr>
            <a:noAutofit/>
          </a:bodyPr>
          <a:lstStyle/>
          <a:p>
            <a:pPr marL="357188" indent="-271463"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Momentan 205 aktive Gruppen</a:t>
            </a:r>
          </a:p>
          <a:p>
            <a:pPr marL="357188" indent="-271463"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Gruppenunterstützung durch das Bundesbüro</a:t>
            </a:r>
          </a:p>
          <a:p>
            <a:pPr marL="357188" indent="-271463"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Regionalgruppen arbeiten autonom</a:t>
            </a:r>
          </a:p>
          <a:p>
            <a:pPr marL="357188" indent="-271463" algn="l">
              <a:buFont typeface="Arial" pitchFamily="34" charset="0"/>
              <a:buChar char="•"/>
            </a:pPr>
            <a:r>
              <a:rPr lang="de-DE" sz="2000" b="1" dirty="0" smtClean="0">
                <a:latin typeface="ITC Officina Serif Book" pitchFamily="18" charset="0"/>
              </a:rPr>
              <a:t>Interessierte, ob jung oder älter, sind immer willkommen</a:t>
            </a:r>
          </a:p>
          <a:p>
            <a:pPr marL="357188" indent="-271463" algn="l"/>
            <a:endParaRPr lang="de-DE" sz="2000" b="1" dirty="0" smtClean="0">
              <a:latin typeface="ITC Officina Serif Book" pitchFamily="18" charset="0"/>
            </a:endParaRPr>
          </a:p>
          <a:p>
            <a:pPr marL="357188" indent="-271463" algn="l">
              <a:buFont typeface="Arial" pitchFamily="34" charset="0"/>
              <a:buChar char="•"/>
            </a:pPr>
            <a:endParaRPr lang="de-DE" sz="2000" b="1" dirty="0" smtClean="0">
              <a:latin typeface="ITC Officina Serif Book" pitchFamily="18" charset="0"/>
            </a:endParaRPr>
          </a:p>
          <a:p>
            <a:endParaRPr lang="de-DE" b="1" dirty="0" smtClean="0"/>
          </a:p>
          <a:p>
            <a:endParaRPr lang="de-DE" b="1" dirty="0"/>
          </a:p>
        </p:txBody>
      </p:sp>
      <p:pic>
        <p:nvPicPr>
          <p:cNvPr id="5" name="Grafik 4" descr="googlemap_regionalgrup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09" y="428604"/>
            <a:ext cx="4524149" cy="545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785817"/>
          </a:xfrm>
        </p:spPr>
        <p:txBody>
          <a:bodyPr/>
          <a:lstStyle/>
          <a:p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 - Charakteristika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58" y="1142984"/>
            <a:ext cx="4143404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marR="0" lvl="0" indent="-2651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Für jeden offen: Ideologischer Pluralismus, bewegungs-übergreifend und international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Aber: Kein Platz für Rassismus, Antisemitismus, Fremdenfeindlichkeit und Chauvinismus</a:t>
            </a:r>
            <a:endParaRPr kumimoji="0" lang="de-DE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kumimoji="0" lang="de-DE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Kombination aus Netzwerk und Organisation, </a:t>
            </a:r>
            <a:r>
              <a:rPr kumimoji="0" lang="de-DE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basis</a:t>
            </a:r>
            <a:r>
              <a:rPr kumimoji="0" lang="de-DE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- und bewegungsorientiert</a:t>
            </a:r>
            <a:endParaRPr lang="de-DE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kumimoji="0" lang="de-DE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Partizipative</a:t>
            </a:r>
            <a:r>
              <a:rPr kumimoji="0" lang="de-DE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, dezentrale und flexible Organisationsstrukturen</a:t>
            </a:r>
            <a:endParaRPr lang="de-DE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Völlig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unabhängig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(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Finanzen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29124" y="1142984"/>
            <a:ext cx="4143404" cy="30003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65113" marR="0" lvl="0" indent="-2651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Thematische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</a:t>
            </a:r>
            <a:r>
              <a:rPr kumimoji="0" lang="en-US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Vielfalt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aber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Schwerpunkte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setzen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  <a:p>
            <a:pPr marL="265113" marR="0" lvl="0" indent="-2651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Bildungsorientiertes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</a:t>
            </a:r>
            <a:r>
              <a:rPr kumimoji="0" lang="en-US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Aktionsbündnis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marL="530225" lvl="1" indent="-176213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Breites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</a:t>
            </a:r>
            <a:r>
              <a:rPr kumimoji="0" lang="en-US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Bildungsangebot</a:t>
            </a:r>
            <a:endParaRPr kumimoji="0" lang="en-US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  <a:p>
            <a:pPr marL="530225" lvl="1" indent="-176213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Langfristige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Arbeit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an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Themen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marL="265113" lvl="1" indent="-265113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Komplexität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der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Globalisierung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für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Nicht-Ökonomen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verständlich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machen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marL="265113" lvl="1" indent="-265113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Expertise: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Wissenschaftlicher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Beirat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marL="265113" lvl="1" indent="-265113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Ziviler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Ungehorsam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und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fantasievolle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Aktionen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/>
            </a:r>
            <a:b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</a:br>
            <a:endParaRPr lang="en-US" sz="2000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0034" y="4643446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marR="0" lvl="0" indent="-265113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Positive </a:t>
            </a:r>
            <a:r>
              <a:rPr lang="en-US" sz="2400" b="1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Alternativen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formulieren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 und </a:t>
            </a:r>
            <a:r>
              <a:rPr lang="en-US" sz="2400" b="1" dirty="0" err="1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durchsetzen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ITC Officina Serif Book" pitchFamily="18" charset="0"/>
              </a:rPr>
              <a:t>!</a:t>
            </a:r>
          </a:p>
          <a:p>
            <a:pPr marL="265113" marR="0" lvl="0" indent="-265113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Eine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andere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Welt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ist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möglich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ITC Officina Serif Book" pitchFamily="18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785817"/>
          </a:xfrm>
        </p:spPr>
        <p:txBody>
          <a:bodyPr/>
          <a:lstStyle/>
          <a:p>
            <a:r>
              <a:rPr lang="de-DE" dirty="0" smtClean="0">
                <a:latin typeface="ITC Officina Sans Book" pitchFamily="34" charset="0"/>
              </a:rPr>
              <a:t>Kleine und große </a:t>
            </a:r>
            <a:r>
              <a:rPr lang="de-DE" dirty="0" err="1" smtClean="0">
                <a:latin typeface="ITC Officina Sans Book" pitchFamily="34" charset="0"/>
              </a:rPr>
              <a:t>Attac</a:t>
            </a:r>
            <a:r>
              <a:rPr lang="de-DE" dirty="0" smtClean="0">
                <a:latin typeface="ITC Officina Sans Book" pitchFamily="34" charset="0"/>
              </a:rPr>
              <a:t> - Erfolge</a:t>
            </a:r>
            <a:endParaRPr lang="de-DE" dirty="0">
              <a:latin typeface="ITC Officina Sans Boo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58" y="1142984"/>
            <a:ext cx="4143404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marR="0" lvl="0" indent="-2651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29124" y="1142984"/>
            <a:ext cx="4143404" cy="30003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tint val="75000"/>
                </a:schemeClr>
              </a:solidFill>
              <a:latin typeface="ITC Officina Serif Book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0034" y="4643446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marR="0" lvl="0" indent="-265113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ITC Officina Serif Book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4348" y="1571613"/>
            <a:ext cx="80010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Die neoliberale Globalisierung hat ihre Monopolstellung verloren. Alternativen werden gedacht, gelebt und entwickelt!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Privatisierungen werden nicht mehr als Allheilmittel gesehen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Demonstrationen mit breiter Mobilisierung und großer Signalwirkung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Unzählige (Bildungs-) Veranstaltungen und Kongresse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Eine Vielfalt von kritischen Veröffentlichungen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Die Bahn-Privatisierung liegt auf Eis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smtClean="0">
                <a:latin typeface="ITC Officina Serif Book" pitchFamily="18" charset="0"/>
              </a:rPr>
              <a:t>Die Fassaden der Welthandelsorganisationen bröckeln</a:t>
            </a:r>
          </a:p>
          <a:p>
            <a:pPr marL="182563" indent="-182563" defTabSz="263525">
              <a:buFont typeface="Arial" pitchFamily="34" charset="0"/>
              <a:buChar char="•"/>
            </a:pPr>
            <a:r>
              <a:rPr lang="de-DE" sz="2000" dirty="0" err="1" smtClean="0">
                <a:latin typeface="ITC Officina Serif Book" pitchFamily="18" charset="0"/>
              </a:rPr>
              <a:t>Attac</a:t>
            </a:r>
            <a:r>
              <a:rPr lang="de-DE" sz="2000" dirty="0" smtClean="0">
                <a:latin typeface="ITC Officina Serif Book" pitchFamily="18" charset="0"/>
              </a:rPr>
              <a:t>-Forderungen, wie die Finanztransaktionssteuer, sind mehrheitsfähig</a:t>
            </a:r>
          </a:p>
          <a:p>
            <a:pPr>
              <a:buFont typeface="Arial" pitchFamily="34" charset="0"/>
              <a:buChar char="•"/>
            </a:pPr>
            <a:endParaRPr lang="de-DE" dirty="0"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285720" y="357166"/>
            <a:ext cx="8572560" cy="5572164"/>
          </a:xfrm>
          <a:prstGeom prst="wedgeRectCallout">
            <a:avLst>
              <a:gd name="adj1" fmla="val -39627"/>
              <a:gd name="adj2" fmla="val 63657"/>
            </a:avLst>
          </a:prstGeom>
          <a:noFill/>
          <a:ln w="63500">
            <a:solidFill>
              <a:srgbClr val="F26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ITC Officina Serif Book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357189"/>
          </a:xfrm>
        </p:spPr>
        <p:txBody>
          <a:bodyPr>
            <a:normAutofit fontScale="90000"/>
          </a:bodyPr>
          <a:lstStyle/>
          <a:p>
            <a:r>
              <a:rPr lang="de-DE" sz="3200" dirty="0" smtClean="0">
                <a:latin typeface="ITC Officina Sans Book" pitchFamily="34" charset="0"/>
              </a:rPr>
              <a:t>Die Struktur von </a:t>
            </a:r>
            <a:r>
              <a:rPr lang="de-DE" sz="3200" dirty="0" err="1" smtClean="0">
                <a:latin typeface="ITC Officina Sans Book" pitchFamily="34" charset="0"/>
              </a:rPr>
              <a:t>Attac</a:t>
            </a:r>
            <a:r>
              <a:rPr lang="de-DE" sz="3200" dirty="0" smtClean="0">
                <a:latin typeface="ITC Officina Sans Book" pitchFamily="34" charset="0"/>
              </a:rPr>
              <a:t> Deutschland</a:t>
            </a:r>
            <a:endParaRPr lang="de-DE" sz="3200" dirty="0">
              <a:latin typeface="ITC Officina Sans Book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57224" y="1285860"/>
            <a:ext cx="7643866" cy="785818"/>
          </a:xfrm>
          <a:prstGeom prst="rect">
            <a:avLst/>
          </a:prstGeom>
          <a:noFill/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ITC Officina Serif Book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15074" y="2643182"/>
            <a:ext cx="2357454" cy="1714512"/>
          </a:xfrm>
          <a:prstGeom prst="rect">
            <a:avLst/>
          </a:prstGeom>
          <a:noFill/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ITC Officina Serif Book" pitchFamily="18" charset="0"/>
              </a:rPr>
              <a:t>Kampagnen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ITC Officina Serif Book" pitchFamily="18" charset="0"/>
              </a:rPr>
              <a:t>Proteste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ITC Officina Serif Book" pitchFamily="18" charset="0"/>
              </a:rPr>
              <a:t>Bildungsarbeit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ITC Officina Serif Book" pitchFamily="18" charset="0"/>
              </a:rPr>
              <a:t>Expertise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ITC Officina Serif Book" pitchFamily="18" charset="0"/>
              </a:rPr>
              <a:t>Aktionen</a:t>
            </a:r>
          </a:p>
          <a:p>
            <a:pPr algn="ctr"/>
            <a:endParaRPr lang="de-DE" dirty="0">
              <a:solidFill>
                <a:schemeClr val="tx1"/>
              </a:solidFill>
              <a:latin typeface="ITC Officina Serif Book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00826" y="4714884"/>
            <a:ext cx="1776426" cy="366714"/>
          </a:xfrm>
          <a:prstGeom prst="rect">
            <a:avLst/>
          </a:prstGeom>
          <a:noFill/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ITC Officina Serif Book" pitchFamily="18" charset="0"/>
              </a:rPr>
              <a:t>Was macht </a:t>
            </a:r>
            <a:r>
              <a:rPr lang="de-DE" sz="1600" dirty="0" err="1" smtClean="0">
                <a:solidFill>
                  <a:schemeClr val="tx1"/>
                </a:solidFill>
                <a:latin typeface="ITC Officina Serif Book" pitchFamily="18" charset="0"/>
              </a:rPr>
              <a:t>Attac</a:t>
            </a:r>
            <a:r>
              <a:rPr lang="de-DE" sz="1600" dirty="0" smtClean="0">
                <a:solidFill>
                  <a:schemeClr val="tx1"/>
                </a:solidFill>
                <a:latin typeface="ITC Officina Serif Book" pitchFamily="18" charset="0"/>
              </a:rPr>
              <a:t>?</a:t>
            </a:r>
            <a:endParaRPr lang="de-DE" sz="1600" dirty="0">
              <a:solidFill>
                <a:schemeClr val="tx1"/>
              </a:solidFill>
              <a:latin typeface="ITC Officina Serif Book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14414" y="4786322"/>
            <a:ext cx="1776426" cy="366714"/>
          </a:xfrm>
          <a:prstGeom prst="rect">
            <a:avLst/>
          </a:prstGeom>
          <a:noFill/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ITC Officina Serif Book" pitchFamily="18" charset="0"/>
              </a:rPr>
              <a:t>Wer entscheidet?</a:t>
            </a:r>
            <a:endParaRPr lang="de-DE" sz="1600" dirty="0">
              <a:solidFill>
                <a:schemeClr val="tx1"/>
              </a:solidFill>
              <a:latin typeface="ITC Officina Serif Book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43372" y="3643314"/>
            <a:ext cx="1143008" cy="857256"/>
          </a:xfrm>
          <a:prstGeom prst="rect">
            <a:avLst/>
          </a:prstGeom>
          <a:noFill/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ITC Officina Serif Book" pitchFamily="18" charset="0"/>
              </a:rPr>
              <a:t>Bundes-</a:t>
            </a:r>
            <a:r>
              <a:rPr lang="de-DE" dirty="0" err="1" smtClean="0">
                <a:solidFill>
                  <a:schemeClr val="tx1"/>
                </a:solidFill>
                <a:latin typeface="ITC Officina Serif Book" pitchFamily="18" charset="0"/>
              </a:rPr>
              <a:t>büro</a:t>
            </a:r>
            <a:endParaRPr lang="de-DE" dirty="0">
              <a:solidFill>
                <a:schemeClr val="tx1"/>
              </a:solidFill>
              <a:latin typeface="ITC Officina Serif Book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57224" y="2786058"/>
            <a:ext cx="2357454" cy="1714512"/>
          </a:xfrm>
          <a:prstGeom prst="rect">
            <a:avLst/>
          </a:prstGeom>
          <a:noFill/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ITC Officina Serif Book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57224" y="1285860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Einzelmitglieder</a:t>
            </a:r>
            <a:br>
              <a:rPr lang="de-DE" sz="1400" dirty="0" smtClean="0">
                <a:latin typeface="ITC Officina Serif Book" pitchFamily="18" charset="0"/>
              </a:rPr>
            </a:br>
            <a:r>
              <a:rPr lang="de-DE" sz="1400" dirty="0" smtClean="0">
                <a:latin typeface="ITC Officina Serif Book" pitchFamily="18" charset="0"/>
              </a:rPr>
              <a:t>Organisationen</a:t>
            </a:r>
          </a:p>
          <a:p>
            <a:r>
              <a:rPr lang="de-DE" sz="1400" dirty="0" smtClean="0">
                <a:latin typeface="ITC Officina Serif Book" pitchFamily="18" charset="0"/>
              </a:rPr>
              <a:t>Kommunen</a:t>
            </a:r>
            <a:endParaRPr lang="de-DE" sz="1400" dirty="0">
              <a:latin typeface="ITC Officina Serif Book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28860" y="142873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Bundesweite AGs</a:t>
            </a:r>
            <a:endParaRPr lang="de-DE" sz="1400" dirty="0">
              <a:latin typeface="ITC Officina Serif Book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71934" y="142873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ITC Officina Serif Book" pitchFamily="18" charset="0"/>
              </a:rPr>
              <a:t>Attac</a:t>
            </a:r>
            <a:r>
              <a:rPr lang="de-DE" sz="1400" dirty="0" smtClean="0">
                <a:latin typeface="ITC Officina Serif Book" pitchFamily="18" charset="0"/>
              </a:rPr>
              <a:t> -Gruppen</a:t>
            </a:r>
            <a:endParaRPr lang="de-DE" sz="1400" dirty="0">
              <a:latin typeface="ITC Officina Serif Book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500694" y="14287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ITC Officina Serif Book" pitchFamily="18" charset="0"/>
              </a:rPr>
              <a:t>Wissenschaftl</a:t>
            </a:r>
            <a:r>
              <a:rPr lang="de-DE" sz="1400" dirty="0" smtClean="0">
                <a:latin typeface="ITC Officina Serif Book" pitchFamily="18" charset="0"/>
              </a:rPr>
              <a:t>. Beirat</a:t>
            </a:r>
            <a:endParaRPr lang="de-DE" sz="1400" dirty="0">
              <a:latin typeface="ITC Officina Serif Book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29454" y="150017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ITC Officina Serif Book" pitchFamily="18" charset="0"/>
              </a:rPr>
              <a:t>KünstlerInnen</a:t>
            </a:r>
            <a:endParaRPr lang="de-DE" sz="1400" dirty="0">
              <a:latin typeface="ITC Officina Serif Book" pitchFamily="18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rot="5400000">
            <a:off x="1858150" y="2428074"/>
            <a:ext cx="428628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5400000">
            <a:off x="7144562" y="2356636"/>
            <a:ext cx="428628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714744" y="2928934"/>
            <a:ext cx="2143140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714744" y="3429000"/>
            <a:ext cx="2143140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429256" y="4000504"/>
            <a:ext cx="642942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rot="10800000" flipV="1">
            <a:off x="3357554" y="4000504"/>
            <a:ext cx="642942" cy="11112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357290" y="2714620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ITC Officina Serif Book" pitchFamily="18" charset="0"/>
              </a:rPr>
              <a:t>Ratschlag</a:t>
            </a:r>
          </a:p>
          <a:p>
            <a:endParaRPr lang="de-DE" dirty="0" smtClean="0">
              <a:latin typeface="ITC Officina Serif Book" pitchFamily="18" charset="0"/>
            </a:endParaRPr>
          </a:p>
          <a:p>
            <a:pPr algn="ctr"/>
            <a:r>
              <a:rPr lang="de-DE" sz="1400" dirty="0" smtClean="0">
                <a:latin typeface="ITC Officina Serif Book" pitchFamily="18" charset="0"/>
              </a:rPr>
              <a:t>wählt</a:t>
            </a:r>
            <a:endParaRPr lang="de-DE" sz="1400" dirty="0">
              <a:latin typeface="ITC Officina Serif Book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85918" y="378619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ITC Officina Serif Book" pitchFamily="18" charset="0"/>
              </a:rPr>
              <a:t>Koordinierungs-</a:t>
            </a:r>
          </a:p>
          <a:p>
            <a:r>
              <a:rPr lang="de-DE" sz="1600" dirty="0" smtClean="0">
                <a:latin typeface="ITC Officina Serif Book" pitchFamily="18" charset="0"/>
              </a:rPr>
              <a:t>kreis</a:t>
            </a:r>
            <a:endParaRPr lang="de-DE" sz="1600" dirty="0">
              <a:latin typeface="ITC Officina Serif Book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00100" y="378619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ITC Officina Serif Book" pitchFamily="18" charset="0"/>
              </a:rPr>
              <a:t>Attac</a:t>
            </a:r>
            <a:r>
              <a:rPr lang="de-DE" sz="1600" dirty="0" smtClean="0">
                <a:latin typeface="ITC Officina Serif Book" pitchFamily="18" charset="0"/>
              </a:rPr>
              <a:t>-Rat</a:t>
            </a:r>
            <a:endParaRPr lang="de-DE" sz="1600" dirty="0">
              <a:latin typeface="ITC Officina Serif Book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 rot="5400000">
            <a:off x="1245371" y="3469481"/>
            <a:ext cx="511178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rot="5400000">
            <a:off x="2174065" y="3469481"/>
            <a:ext cx="511178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5286380" y="407194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unterstützt</a:t>
            </a:r>
            <a:endParaRPr lang="de-DE" dirty="0">
              <a:latin typeface="ITC Officina Serif Book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214678" y="407194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unterstützt</a:t>
            </a:r>
            <a:endParaRPr lang="de-DE" dirty="0">
              <a:latin typeface="ITC Officina Serif Book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214810" y="257174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steuert</a:t>
            </a:r>
            <a:endParaRPr lang="de-DE" dirty="0">
              <a:latin typeface="ITC Officina Serif Book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214810" y="307181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legt fest</a:t>
            </a:r>
            <a:endParaRPr lang="de-DE" dirty="0">
              <a:latin typeface="ITC Officina Serif Book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072198" y="221455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beteiligen sich</a:t>
            </a:r>
            <a:endParaRPr lang="de-DE" dirty="0">
              <a:latin typeface="ITC Officina Serif Book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143108" y="228599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ITC Officina Serif Book" pitchFamily="18" charset="0"/>
              </a:rPr>
              <a:t>nehmen teil</a:t>
            </a:r>
            <a:endParaRPr lang="de-DE" dirty="0">
              <a:latin typeface="ITC Officina Serif Book" pitchFamily="18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500034" y="1571612"/>
            <a:ext cx="285752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>
            <a:off x="-1465305" y="3536157"/>
            <a:ext cx="3929884" cy="794"/>
          </a:xfrm>
          <a:prstGeom prst="line">
            <a:avLst/>
          </a:prstGeom>
          <a:ln w="508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500034" y="5500702"/>
            <a:ext cx="4286280" cy="1588"/>
          </a:xfrm>
          <a:prstGeom prst="line">
            <a:avLst/>
          </a:prstGeom>
          <a:ln w="508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5400000">
            <a:off x="4358480" y="5071280"/>
            <a:ext cx="857256" cy="1588"/>
          </a:xfrm>
          <a:prstGeom prst="line">
            <a:avLst/>
          </a:prstGeom>
          <a:ln w="508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/>
          <p:cNvSpPr/>
          <p:nvPr/>
        </p:nvSpPr>
        <p:spPr>
          <a:xfrm>
            <a:off x="3571868" y="857232"/>
            <a:ext cx="1776426" cy="366714"/>
          </a:xfrm>
          <a:prstGeom prst="rect">
            <a:avLst/>
          </a:prstGeom>
          <a:solidFill>
            <a:schemeClr val="bg1"/>
          </a:solidFill>
          <a:ln w="508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ITC Officina Serif Book" pitchFamily="18" charset="0"/>
              </a:rPr>
              <a:t>Wer ist </a:t>
            </a:r>
            <a:r>
              <a:rPr lang="de-DE" sz="1600" dirty="0" err="1" smtClean="0">
                <a:solidFill>
                  <a:schemeClr val="tx1"/>
                </a:solidFill>
                <a:latin typeface="ITC Officina Serif Book" pitchFamily="18" charset="0"/>
              </a:rPr>
              <a:t>Attac</a:t>
            </a:r>
            <a:r>
              <a:rPr lang="de-DE" sz="1600" dirty="0" smtClean="0">
                <a:solidFill>
                  <a:schemeClr val="tx1"/>
                </a:solidFill>
                <a:latin typeface="ITC Officina Serif Book" pitchFamily="18" charset="0"/>
              </a:rPr>
              <a:t>?</a:t>
            </a:r>
            <a:endParaRPr lang="de-DE" sz="1600" dirty="0">
              <a:solidFill>
                <a:schemeClr val="tx1"/>
              </a:solidFill>
              <a:latin typeface="ITC Officina Serif 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Bildschirmpräsentation (4:3)</PresentationFormat>
  <Paragraphs>238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Folie 1</vt:lpstr>
      <vt:lpstr>"Globalisierung geht ganz anders – Menschen und Natur vor Profit!"  </vt:lpstr>
      <vt:lpstr>Attac Deutschland</vt:lpstr>
      <vt:lpstr>Wer trägt Attac in Deutschland?</vt:lpstr>
      <vt:lpstr>Attac International</vt:lpstr>
      <vt:lpstr> Attac Regionalgruppen</vt:lpstr>
      <vt:lpstr>Attac - Charakteristika</vt:lpstr>
      <vt:lpstr>Kleine und große Attac - Erfolge</vt:lpstr>
      <vt:lpstr>Die Struktur von Attac Deutschland</vt:lpstr>
      <vt:lpstr>Arbeitsgruppen / Kampagnen </vt:lpstr>
      <vt:lpstr>Attac – Grundkonsens Ein Auszug</vt:lpstr>
      <vt:lpstr>Engagement bei Attac</vt:lpstr>
      <vt:lpstr>Attac - Termine</vt:lpstr>
      <vt:lpstr>Unsere Attac-Gruppe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k-oliver</cp:lastModifiedBy>
  <cp:revision>100</cp:revision>
  <dcterms:created xsi:type="dcterms:W3CDTF">2009-10-19T12:00:05Z</dcterms:created>
  <dcterms:modified xsi:type="dcterms:W3CDTF">2009-10-28T15:26:22Z</dcterms:modified>
</cp:coreProperties>
</file>